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9" r:id="rId4"/>
    <p:sldId id="260" r:id="rId5"/>
    <p:sldId id="283" r:id="rId6"/>
    <p:sldId id="284" r:id="rId7"/>
    <p:sldId id="261" r:id="rId8"/>
    <p:sldId id="282" r:id="rId9"/>
    <p:sldId id="287" r:id="rId10"/>
    <p:sldId id="273" r:id="rId11"/>
    <p:sldId id="286" r:id="rId12"/>
    <p:sldId id="279" r:id="rId13"/>
    <p:sldId id="263" r:id="rId14"/>
    <p:sldId id="285" r:id="rId15"/>
  </p:sldIdLst>
  <p:sldSz cx="12192000" cy="6858000"/>
  <p:notesSz cx="6858000" cy="9144000"/>
  <p:embeddedFontLst>
    <p:embeddedFont>
      <p:font typeface="Anonymice Powerline" panose="02060609030202000504" pitchFamily="49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65DB90-749E-4845-96F2-411F6163B30F}" v="1" dt="2020-03-26T13:27:44.56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71"/>
    <p:restoredTop sz="92876"/>
  </p:normalViewPr>
  <p:slideViewPr>
    <p:cSldViewPr snapToGrid="0" snapToObjects="1">
      <p:cViewPr varScale="1">
        <p:scale>
          <a:sx n="106" d="100"/>
          <a:sy n="106" d="100"/>
        </p:scale>
        <p:origin x="114" y="3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ags" Target="tags/tag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BA65DB90-749E-4845-96F2-411F6163B30F}"/>
    <pc:docChg chg="modSld">
      <pc:chgData name="Hewner, Mike" userId="7f3f83dd-6dfb-4127-a87f-c1714bd4fac9" providerId="ADAL" clId="{BA65DB90-749E-4845-96F2-411F6163B30F}" dt="2020-03-26T14:46:43.311" v="10" actId="20577"/>
      <pc:docMkLst>
        <pc:docMk/>
      </pc:docMkLst>
      <pc:sldChg chg="modSp">
        <pc:chgData name="Hewner, Mike" userId="7f3f83dd-6dfb-4127-a87f-c1714bd4fac9" providerId="ADAL" clId="{BA65DB90-749E-4845-96F2-411F6163B30F}" dt="2020-03-26T14:46:34.168" v="4" actId="20577"/>
        <pc:sldMkLst>
          <pc:docMk/>
          <pc:sldMk cId="2576199177" sldId="285"/>
        </pc:sldMkLst>
        <pc:spChg chg="mod">
          <ac:chgData name="Hewner, Mike" userId="7f3f83dd-6dfb-4127-a87f-c1714bd4fac9" providerId="ADAL" clId="{BA65DB90-749E-4845-96F2-411F6163B30F}" dt="2020-03-26T14:46:34.168" v="4" actId="20577"/>
          <ac:spMkLst>
            <pc:docMk/>
            <pc:sldMk cId="2576199177" sldId="285"/>
            <ac:spMk id="3" creationId="{C0EB9C12-C56E-4388-ABC2-5FE926E5A24A}"/>
          </ac:spMkLst>
        </pc:spChg>
      </pc:sldChg>
      <pc:sldChg chg="modSp">
        <pc:chgData name="Hewner, Mike" userId="7f3f83dd-6dfb-4127-a87f-c1714bd4fac9" providerId="ADAL" clId="{BA65DB90-749E-4845-96F2-411F6163B30F}" dt="2020-03-26T14:46:43.311" v="10" actId="20577"/>
        <pc:sldMkLst>
          <pc:docMk/>
          <pc:sldMk cId="2278261511" sldId="287"/>
        </pc:sldMkLst>
        <pc:spChg chg="mod">
          <ac:chgData name="Hewner, Mike" userId="7f3f83dd-6dfb-4127-a87f-c1714bd4fac9" providerId="ADAL" clId="{BA65DB90-749E-4845-96F2-411F6163B30F}" dt="2020-03-26T14:46:43.311" v="10" actId="20577"/>
          <ac:spMkLst>
            <pc:docMk/>
            <pc:sldMk cId="2278261511" sldId="287"/>
            <ac:spMk id="3" creationId="{5394C903-6C49-564D-90D5-AFF3E07DC98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89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body"/>
          </p:nvPr>
        </p:nvSpPr>
        <p:spPr>
          <a:xfrm>
            <a:off x="702360" y="4421880"/>
            <a:ext cx="5617080" cy="4187520"/>
          </a:xfrm>
          <a:prstGeom prst="rect">
            <a:avLst/>
          </a:prstGeom>
        </p:spPr>
        <p:txBody>
          <a:bodyPr lIns="93240" tIns="46800" rIns="93240" bIns="46800"/>
          <a:lstStyle/>
          <a:p>
            <a:r>
              <a:rPr lang="en-US">
                <a:latin typeface="Times New Roman"/>
              </a:rPr>
              <a:t>A message passing facility provides at least two operations (primitives):  send and receive</a:t>
            </a:r>
            <a:endParaRPr/>
          </a:p>
          <a:p>
            <a:endParaRPr/>
          </a:p>
          <a:p>
            <a:r>
              <a:rPr lang="en-US">
                <a:latin typeface="Times New Roman"/>
              </a:rPr>
              <a:t>The send and receive primitives are system calls  because the message passing facility is provided by the OS</a:t>
            </a:r>
            <a:endParaRPr/>
          </a:p>
          <a:p>
            <a:endParaRPr/>
          </a:p>
          <a:p>
            <a:r>
              <a:rPr lang="en-US">
                <a:latin typeface="Times New Roman"/>
              </a:rPr>
              <a:t>Send: sends a message to a given destination</a:t>
            </a:r>
            <a:endParaRPr/>
          </a:p>
          <a:p>
            <a:endParaRPr/>
          </a:p>
          <a:p>
            <a:r>
              <a:rPr lang="en-US">
                <a:latin typeface="Times New Roman"/>
              </a:rPr>
              <a:t>Receive:  receives a message from a given source or from ANY source if the receiver does not care.</a:t>
            </a:r>
            <a:endParaRPr/>
          </a:p>
          <a:p>
            <a:endParaRPr/>
          </a:p>
          <a:p>
            <a:r>
              <a:rPr lang="en-US">
                <a:latin typeface="Times New Roman"/>
              </a:rPr>
              <a:t>If no message is available the receiver can block until one arrives.</a:t>
            </a:r>
            <a:endParaRPr/>
          </a:p>
          <a:p>
            <a:endParaRPr/>
          </a:p>
          <a:p>
            <a:r>
              <a:rPr lang="en-US">
                <a:latin typeface="Times New Roman"/>
              </a:rPr>
              <a:t>Messages can have fixed sizes or variable sizes.</a:t>
            </a:r>
            <a:endParaRPr/>
          </a:p>
        </p:txBody>
      </p:sp>
      <p:sp>
        <p:nvSpPr>
          <p:cNvPr id="158" name="CustomShape 2"/>
          <p:cNvSpPr/>
          <p:nvPr/>
        </p:nvSpPr>
        <p:spPr>
          <a:xfrm>
            <a:off x="3978000" y="8841960"/>
            <a:ext cx="3042000" cy="464040"/>
          </a:xfrm>
          <a:prstGeom prst="rect">
            <a:avLst/>
          </a:prstGeom>
        </p:spPr>
        <p:txBody>
          <a:bodyPr lIns="93240" tIns="46800" rIns="93240" bIns="46800" anchor="b"/>
          <a:lstStyle/>
          <a:p>
            <a:pPr>
              <a:lnSpc>
                <a:spcPct val="100000"/>
              </a:lnSpc>
            </a:pPr>
            <a:fld id="{52D5FA75-2901-433D-A6D7-AAFC20531C5E}" type="slidenum">
              <a:rPr lang="en-US" sz="1200">
                <a:solidFill>
                  <a:srgbClr val="000000"/>
                </a:solidFill>
                <a:latin typeface="Times New Roman"/>
                <a:ea typeface="ＭＳ Ｐゴシック"/>
              </a:rPr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5570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CSSE 332</a:t>
            </a:r>
            <a:br>
              <a:rPr lang="en-US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</a:br>
            <a:r>
              <a:rPr lang="en-US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Inter-Process </a:t>
            </a:r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Communication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879231" y="211135"/>
            <a:ext cx="8228160" cy="1141560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400" b="1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Message Passing</a:t>
            </a:r>
            <a:endParaRPr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879230" y="1494693"/>
            <a:ext cx="10055469" cy="452448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>
              <a:lnSpc>
                <a:spcPct val="100000"/>
              </a:lnSpc>
              <a:buClr>
                <a:srgbClr val="751F1C"/>
              </a:buClr>
              <a:buFont typeface="Wingdings" pitchFamily="2" charset="2"/>
              <a:buChar char="q"/>
            </a:pP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Allows processes to communicate and to synchronize their activities without having to share the same address space </a:t>
            </a:r>
          </a:p>
          <a:p>
            <a:pPr marL="457200" indent="-457200">
              <a:lnSpc>
                <a:spcPct val="100000"/>
              </a:lnSpc>
              <a:buClr>
                <a:srgbClr val="751F1C"/>
              </a:buClr>
              <a:buFont typeface="Wingdings" pitchFamily="2" charset="2"/>
              <a:buChar char="q"/>
            </a:pP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It requires certain communication link, e.g.,</a:t>
            </a:r>
          </a:p>
          <a:p>
            <a:pPr marL="914400" lvl="1" indent="-457200">
              <a:buClr>
                <a:srgbClr val="751F1C"/>
              </a:buClr>
              <a:buFont typeface="Wingdings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Share memory</a:t>
            </a:r>
          </a:p>
          <a:p>
            <a:pPr marL="914400" lvl="1" indent="-457200">
              <a:buClr>
                <a:srgbClr val="751F1C"/>
              </a:buClr>
              <a:buFont typeface="Wingdings" pitchFamily="2" charset="2"/>
              <a:buChar char="q"/>
            </a:pPr>
            <a:r>
              <a:rPr lang="en-US" sz="24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Network</a:t>
            </a:r>
            <a:endParaRPr sz="2400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marL="457200" indent="-457200">
              <a:buClr>
                <a:srgbClr val="751F1C"/>
              </a:buClr>
              <a:buFont typeface="Wingdings" pitchFamily="2" charset="2"/>
              <a:buChar char="q"/>
            </a:pP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Methods: </a:t>
            </a:r>
            <a:r>
              <a:rPr lang="en-US" sz="3200" dirty="0">
                <a:solidFill>
                  <a:schemeClr val="accent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socket</a:t>
            </a: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, </a:t>
            </a:r>
            <a:r>
              <a:rPr lang="en-US" sz="3200" dirty="0">
                <a:solidFill>
                  <a:schemeClr val="accent1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pipe</a:t>
            </a: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, etc.</a:t>
            </a:r>
          </a:p>
          <a:p>
            <a:pPr marL="457200" indent="-457200">
              <a:lnSpc>
                <a:spcPct val="100000"/>
              </a:lnSpc>
              <a:buClr>
                <a:srgbClr val="751F1C"/>
              </a:buClr>
              <a:buFont typeface="Wingdings" pitchFamily="2" charset="2"/>
              <a:buChar char="q"/>
            </a:pPr>
            <a:endParaRPr lang="en-US" sz="3200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>
              <a:lnSpc>
                <a:spcPct val="100000"/>
              </a:lnSpc>
              <a:buClr>
                <a:srgbClr val="751F1C"/>
              </a:buClr>
            </a:pPr>
            <a:r>
              <a:rPr lang="en-US" sz="32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	</a:t>
            </a:r>
          </a:p>
          <a:p>
            <a:pPr marL="457200" indent="-457200">
              <a:lnSpc>
                <a:spcPct val="100000"/>
              </a:lnSpc>
              <a:buClr>
                <a:srgbClr val="751F1C"/>
              </a:buClr>
              <a:buFont typeface="Wingdings" pitchFamily="2" charset="2"/>
              <a:buChar char="q"/>
            </a:pPr>
            <a:endParaRPr lang="en-US" sz="3200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endParaRPr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FF0000"/>
                </a:solidFill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	</a:t>
            </a:r>
            <a:endParaRPr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31590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BF9B-64C2-3B42-BE74-457BB1B11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ea"/>
              </a:rPr>
              <a:t>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E232E-C153-8445-BDBB-56506E8F4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Direct address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Indirect address</a:t>
            </a:r>
          </a:p>
          <a:p>
            <a:pPr lvl="1"/>
            <a:r>
              <a:rPr lang="en-US" dirty="0"/>
              <a:t>Send to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queue</a:t>
            </a:r>
            <a:r>
              <a:rPr lang="en-US" dirty="0"/>
              <a:t> (i.e.,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mailbox</a:t>
            </a:r>
            <a:r>
              <a:rPr lang="en-US" dirty="0"/>
              <a:t>)</a:t>
            </a: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37E40AD-6790-F045-BA7B-FE88C8599193}"/>
              </a:ext>
            </a:extLst>
          </p:cNvPr>
          <p:cNvSpPr/>
          <p:nvPr/>
        </p:nvSpPr>
        <p:spPr>
          <a:xfrm>
            <a:off x="2101063" y="2412565"/>
            <a:ext cx="4570560" cy="63792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send (</a:t>
            </a:r>
            <a:r>
              <a:rPr lang="en-US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destination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message)</a:t>
            </a:r>
            <a:endParaRPr sz="200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receive (</a:t>
            </a:r>
            <a:r>
              <a:rPr lang="en-US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source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message)</a:t>
            </a:r>
            <a:endParaRPr sz="200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190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7724A-7CE1-684B-A23C-20487BAD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Synchronization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B6005-81CF-D445-9671-852F42F1D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Synchronous</a:t>
            </a:r>
            <a:endParaRPr lang="en-US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Block – wait until message delivered.</a:t>
            </a:r>
          </a:p>
          <a:p>
            <a:pPr>
              <a:lnSpc>
                <a:spcPct val="100000"/>
              </a:lnSpc>
            </a:pPr>
            <a:r>
              <a:rPr lang="en-US" b="1" dirty="0"/>
              <a:t>Asynchronous</a:t>
            </a:r>
            <a:endParaRPr lang="en-US" sz="2800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Non-block – no wait.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800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Buffered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Unbuffered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856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E550-69D0-0443-BB20-658E99D0C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Message Passing: pipe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9B2FB-0214-634D-A542-6B3F507CA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950" y="5216288"/>
            <a:ext cx="10515600" cy="1123950"/>
          </a:xfrm>
        </p:spPr>
        <p:txBody>
          <a:bodyPr/>
          <a:lstStyle/>
          <a:p>
            <a:endParaRPr lang="en-US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  <p:pic>
        <p:nvPicPr>
          <p:cNvPr id="3074" name="Picture 2" descr="https://cdncontribute.geeksforgeeks.org/wp-content/uploads/Process.jpg">
            <a:extLst>
              <a:ext uri="{FF2B5EF4-FFF2-40B4-BE49-F238E27FC236}">
                <a16:creationId xmlns:a16="http://schemas.microsoft.com/office/drawing/2014/main" id="{3540FA90-438D-47A4-AE7D-2E39978FB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2062163"/>
            <a:ext cx="37338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5B4D37-FBB0-411E-8CFD-68FCF8307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950" y="1690688"/>
            <a:ext cx="7244615" cy="3323987"/>
          </a:xfrm>
          <a:prstGeom prst="rect">
            <a:avLst/>
          </a:prstGeom>
          <a:solidFill>
            <a:srgbClr val="E0E0E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int pipe(int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fds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[2]);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Parameters 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fd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[0]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will be the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(file descriptor) for the read end of pipe.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fd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[1]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will be the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for the write end of pipe.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Returns 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0 on Success.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-1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on error.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276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8BAAA-871C-4D85-8475-5FF58E10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passing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B9C12-C56E-4388-ABC2-5FE926E5A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Check the example code in </a:t>
            </a:r>
            <a:r>
              <a:rPr lang="en-US" dirty="0" err="1">
                <a:latin typeface="Anonymice Powerline" panose="02060609030202000504" pitchFamily="49" charset="0"/>
                <a:ea typeface="Anonymice Powerline" panose="02060609030202000504" pitchFamily="49" charset="0"/>
                <a:cs typeface="+mn-ea"/>
                <a:sym typeface="Calibri" panose="020F0502020204030204" pitchFamily="34" charset="0"/>
              </a:rPr>
              <a:t>pipes_example.c</a:t>
            </a:r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, then use pipes to redo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Anonymice Powerline" panose="02060609030202000504" pitchFamily="49" charset="0"/>
                <a:ea typeface="Anonymice Powerline" panose="02060609030202000504" pitchFamily="49" charset="0"/>
                <a:cs typeface="+mn-ea"/>
                <a:sym typeface="Calibri" panose="020F0502020204030204" pitchFamily="34" charset="0"/>
              </a:rPr>
              <a:t>factoring_pipes.c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nonymice Powerline" panose="02060609030202000504" pitchFamily="49" charset="0"/>
              <a:ea typeface="Anonymice Powerline" panose="02060609030202000504" pitchFamily="49" charset="0"/>
              <a:cs typeface="+mn-ea"/>
              <a:sym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199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F9EBD-92D0-284E-9B19-FF314008B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CEEFE-8275-0D41-BBA0-0AEE3FED9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How processes communicate with each other?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Share Memory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357480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586B1-9136-A24F-87EE-37BF6A477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Why processes need to communicate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39404-82FF-4263-A4DD-AD1524888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Normally processes are intentionally isolated from each other</a:t>
            </a:r>
          </a:p>
          <a:p>
            <a:r>
              <a:rPr lang="en-US" dirty="0"/>
              <a:t>But sometimes they need to communicate (e.g. if a process starts another to work a job, it might need to know the progress of the job etc.)</a:t>
            </a:r>
          </a:p>
          <a:p>
            <a:r>
              <a:rPr lang="en-US" dirty="0"/>
              <a:t>They can use an external thing like the filesystem – but that tends to have other side effects (e.g. disk space, directory permissions, etc.)</a:t>
            </a:r>
          </a:p>
          <a:p>
            <a:r>
              <a:rPr lang="en-US" dirty="0"/>
              <a:t>As the thing that creates the isolation, OS gets to decide how IPC works</a:t>
            </a:r>
          </a:p>
        </p:txBody>
      </p:sp>
    </p:spTree>
    <p:extLst>
      <p:ext uri="{BB962C8B-B14F-4D97-AF65-F5344CB8AC3E}">
        <p14:creationId xmlns:p14="http://schemas.microsoft.com/office/powerpoint/2010/main" val="30330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10B0-C740-0D4F-9298-4B0A10C1F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IPC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FE690-597C-9D4F-8E08-C480FFF46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Shared memory</a:t>
            </a:r>
          </a:p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Message passing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BBA0E6-2E5B-7F4A-886C-085427905B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03880" y="2216870"/>
            <a:ext cx="6627960" cy="411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48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E293-F333-4D5D-97E8-01E9AAA8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60AB4-3267-4DD1-AF67-95DB0DE8A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8138"/>
            <a:ext cx="10515600" cy="514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Both write/read things on memory</a:t>
            </a:r>
          </a:p>
          <a:p>
            <a:r>
              <a:rPr lang="en-US" dirty="0">
                <a:ea typeface="+mn-lt"/>
                <a:cs typeface="+mn-lt"/>
              </a:rPr>
              <a:t>BUT it's usually quite nice to have the OS manage things</a:t>
            </a:r>
          </a:p>
        </p:txBody>
      </p:sp>
      <p:pic>
        <p:nvPicPr>
          <p:cNvPr id="2050" name="Picture 2" descr="message passing model of process communication">
            <a:extLst>
              <a:ext uri="{FF2B5EF4-FFF2-40B4-BE49-F238E27FC236}">
                <a16:creationId xmlns:a16="http://schemas.microsoft.com/office/drawing/2014/main" id="{9CA2DB31-425D-421F-8F73-45EFA6E11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98217"/>
            <a:ext cx="607695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hared Memory Model in OS">
            <a:extLst>
              <a:ext uri="{FF2B5EF4-FFF2-40B4-BE49-F238E27FC236}">
                <a16:creationId xmlns:a16="http://schemas.microsoft.com/office/drawing/2014/main" id="{6FA1318D-FCB7-443A-987E-D308E362A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227" y="2927960"/>
            <a:ext cx="6067425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622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37E64-A2BC-4010-A53E-6E0F8858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68718-A047-4E97-952F-883683AD4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Shared memory</a:t>
            </a:r>
          </a:p>
          <a:p>
            <a:pPr lvl="1"/>
            <a:r>
              <a:rPr lang="en-US" dirty="0"/>
              <a:t>Quick and efficient</a:t>
            </a:r>
          </a:p>
          <a:p>
            <a:pPr lvl="1"/>
            <a:r>
              <a:rPr lang="en-US" dirty="0"/>
              <a:t>Easy to mess up due to concurrency issues</a:t>
            </a:r>
          </a:p>
          <a:p>
            <a:pPr lvl="1"/>
            <a:endParaRPr lang="en-US" dirty="0"/>
          </a:p>
          <a:p>
            <a:r>
              <a:rPr lang="en-US" dirty="0"/>
              <a:t>Message Passing</a:t>
            </a:r>
          </a:p>
          <a:p>
            <a:pPr lvl="1"/>
            <a:r>
              <a:rPr lang="en-US" dirty="0"/>
              <a:t>Overhead to construct a message and manage the queue</a:t>
            </a:r>
          </a:p>
          <a:p>
            <a:pPr lvl="1"/>
            <a:r>
              <a:rPr lang="en-US" dirty="0"/>
              <a:t>More reliable with more processes.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C94B4-884D-4AEC-8D46-C63C0AF123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80010" y="1223095"/>
            <a:ext cx="3573790" cy="2205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5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09825-E78C-C947-9D07-CFB6F8BA9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Shared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FEA4C-3E47-AF43-9FC2-7257B630E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Establish a region of shared memory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Both processes can read or write data in shared memory region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Microsoft YaHei" panose="020B0503020204020204" pitchFamily="34" charset="-122"/>
                <a:cs typeface="+mn-ea"/>
                <a:sym typeface="Calibri" panose="020F0502020204030204" pitchFamily="34" charset="0"/>
              </a:rPr>
              <a:t>OS has no control over this memory</a:t>
            </a:r>
          </a:p>
          <a:p>
            <a:pPr lvl="1"/>
            <a:endParaRPr lang="en-US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Microsoft YaHei" panose="020B0503020204020204" pitchFamily="34" charset="-122"/>
              <a:cs typeface="+mn-ea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49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CFFD-47A7-4FB4-AE5C-0EDDAF2CD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memory: </a:t>
            </a:r>
            <a:r>
              <a:rPr lang="en-US" dirty="0" err="1">
                <a:latin typeface="Anonymice Powerline" panose="02060609030202000504" pitchFamily="49" charset="0"/>
                <a:ea typeface="Anonymice Powerline" panose="02060609030202000504" pitchFamily="49" charset="0"/>
              </a:rPr>
              <a:t>mmap</a:t>
            </a:r>
            <a:endParaRPr lang="en-US" dirty="0"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E5EC8-77F8-4E3D-8ED6-A6E95FF16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7FFAC6-43DC-449D-AC18-3D3C02130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203651" cy="411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43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5C507-C2A0-7C4D-A6D6-801C7106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memory: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C903-6C49-564D-90D5-AFF3E07DC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</a:t>
            </a:r>
            <a:r>
              <a:rPr lang="en-US" dirty="0" err="1">
                <a:solidFill>
                  <a:schemeClr val="accent1"/>
                </a:solidFill>
                <a:latin typeface="Anonymous Pro for Powerline" panose="02060609030202000504" pitchFamily="49" charset="0"/>
                <a:ea typeface="Anonymous Pro for Powerline" panose="02060609030202000504" pitchFamily="49" charset="0"/>
              </a:rPr>
              <a:t>factoring_shared.c</a:t>
            </a:r>
            <a:r>
              <a:rPr lang="en-US" dirty="0">
                <a:solidFill>
                  <a:schemeClr val="accent1"/>
                </a:solidFill>
                <a:latin typeface="Anonymous Pro for Powerline" panose="02060609030202000504" pitchFamily="49" charset="0"/>
                <a:ea typeface="Anonymous Pro for Powerline" panose="02060609030202000504" pitchFamily="49" charset="0"/>
              </a:rPr>
              <a:t> </a:t>
            </a:r>
            <a:r>
              <a:rPr lang="en-US" dirty="0"/>
              <a:t>using share memory.</a:t>
            </a:r>
          </a:p>
        </p:txBody>
      </p:sp>
    </p:spTree>
    <p:extLst>
      <p:ext uri="{BB962C8B-B14F-4D97-AF65-F5344CB8AC3E}">
        <p14:creationId xmlns:p14="http://schemas.microsoft.com/office/powerpoint/2010/main" val="22782615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Name&quot;:&quot;None&quot;,&quot;HeaderHeight&quot;:0.0,&quot;TopMargin&quot;:0.0,&quot;FooterHeight&quot;:0.0,&quot;BottomMargin&quot;:0.0,&quot;SideMargin&quot;:0.0,&quot;IntervalMargin&quot;:0.0,&quot;Id&quot;:null,&quot;SettingType&quot;:&quot;System&quot;}"/>
</p:tagLst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3fg1fdr">
      <a:majorFont>
        <a:latin typeface="+mn-lt" panose="020F0302020204030204"/>
        <a:ea typeface="+mn-ea"/>
        <a:cs typeface=""/>
      </a:majorFont>
      <a:minorFont>
        <a:latin typeface="+mn-lt" panose="020F0502020204030204"/>
        <a:ea typeface="+mn-e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9650</TotalTime>
  <Words>461</Words>
  <Application>Microsoft Office PowerPoint</Application>
  <PresentationFormat>Widescreen</PresentationFormat>
  <Paragraphs>82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Times New Roman</vt:lpstr>
      <vt:lpstr>Wingdings</vt:lpstr>
      <vt:lpstr>Anonymice Powerline</vt:lpstr>
      <vt:lpstr>Anonymous Pro for Powerline</vt:lpstr>
      <vt:lpstr>Consolas</vt:lpstr>
      <vt:lpstr>Calibri</vt:lpstr>
      <vt:lpstr>Arial</vt:lpstr>
      <vt:lpstr>rose_themed</vt:lpstr>
      <vt:lpstr>CSSE 332 Inter-Process Communication</vt:lpstr>
      <vt:lpstr>Outline</vt:lpstr>
      <vt:lpstr>Why processes need to communicate</vt:lpstr>
      <vt:lpstr>IPC mechanism</vt:lpstr>
      <vt:lpstr>Similarity</vt:lpstr>
      <vt:lpstr>Difference</vt:lpstr>
      <vt:lpstr>Shared Memory</vt:lpstr>
      <vt:lpstr>Shared memory: mmap</vt:lpstr>
      <vt:lpstr>Share memory: activity</vt:lpstr>
      <vt:lpstr>PowerPoint Presentation</vt:lpstr>
      <vt:lpstr>Addressing</vt:lpstr>
      <vt:lpstr>Synchronization</vt:lpstr>
      <vt:lpstr>Message Passing: pipe</vt:lpstr>
      <vt:lpstr>Message passing 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34</cp:revision>
  <cp:lastPrinted>2018-08-28T17:03:11Z</cp:lastPrinted>
  <dcterms:created xsi:type="dcterms:W3CDTF">2018-07-09T21:38:51Z</dcterms:created>
  <dcterms:modified xsi:type="dcterms:W3CDTF">2020-12-08T16:55:34Z</dcterms:modified>
</cp:coreProperties>
</file>

<file path=docProps/thumbnail.jpeg>
</file>